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Instrument Sans Medium" panose="020B0604020202020204" charset="0"/>
      <p:regular r:id="rId8"/>
    </p:embeddedFont>
    <p:embeddedFont>
      <p:font typeface="Instrument Sans Semi Bold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125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1258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1145322"/>
            <a:ext cx="7669530" cy="605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800" dirty="0">
                <a:solidFill>
                  <a:srgbClr val="091C53"/>
                </a:solidFill>
                <a:ea typeface="Instrument Sans Semi Bold" pitchFamily="34" charset="-122"/>
                <a:cs typeface="Instrument Sans Semi Bold" pitchFamily="34" charset="-120"/>
              </a:rPr>
              <a:t>MRI &amp; CT Scans for Liver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737235" y="2211586"/>
            <a:ext cx="7669530" cy="1052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600" dirty="0">
                <a:solidFill>
                  <a:srgbClr val="091C53"/>
                </a:solidFill>
                <a:ea typeface="Instrument Sans Semi Bold" pitchFamily="34" charset="-122"/>
                <a:cs typeface="Instrument Sans Semi Bold" pitchFamily="34" charset="-120"/>
              </a:rPr>
              <a:t>Why are MRI and CT scans done for the liver?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737235" y="3580448"/>
            <a:ext cx="7669530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Doctors use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MRI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and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CT scans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to take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detailed pictures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of the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liver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to find problems such as: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37235" y="4491276"/>
            <a:ext cx="7669530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Fatty liver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37235" y="4901922"/>
            <a:ext cx="7669530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Tumors or cancer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37235" y="5312569"/>
            <a:ext cx="7669530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Cysts or infections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37235" y="5723215"/>
            <a:ext cx="7669530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Liver damage or cirrhosis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737235" y="6133862"/>
            <a:ext cx="7669530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Blockage in liver blood vessels or bile ducts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737235" y="6707743"/>
            <a:ext cx="7669530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These scans help doctors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see inside the body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without surgery.</a:t>
            </a:r>
            <a:endParaRPr lang="en-US" sz="2400" dirty="0"/>
          </a:p>
        </p:txBody>
      </p:sp>
      <p:sp>
        <p:nvSpPr>
          <p:cNvPr id="12" name="Shape 9"/>
          <p:cNvSpPr/>
          <p:nvPr/>
        </p:nvSpPr>
        <p:spPr>
          <a:xfrm>
            <a:off x="737235" y="7297341"/>
            <a:ext cx="336947" cy="336947"/>
          </a:xfrm>
          <a:prstGeom prst="roundRect">
            <a:avLst>
              <a:gd name="adj" fmla="val 2713508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855" y="7304961"/>
            <a:ext cx="321707" cy="321707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1179433" y="7281624"/>
            <a:ext cx="1745694" cy="368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3200" b="1" dirty="0">
                <a:solidFill>
                  <a:srgbClr val="1E3063"/>
                </a:solidFill>
                <a:ea typeface="Instrument Sans Bold" pitchFamily="34" charset="-122"/>
                <a:cs typeface="Instrument Sans Bold" pitchFamily="34" charset="-120"/>
              </a:rPr>
              <a:t>by Ram N Java</a:t>
            </a:r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16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091C53"/>
                </a:solidFill>
                <a:ea typeface="Instrument Sans Semi Bold" pitchFamily="34" charset="-122"/>
                <a:cs typeface="Instrument Sans Semi Bold" pitchFamily="34" charset="-120"/>
              </a:rPr>
              <a:t>What is a CT Scan?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93790" y="2124670"/>
            <a:ext cx="682166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A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CT (Computed Tomography)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scan uses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X-rays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to take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many pictures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of your liver from different angles.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93790" y="305454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A computer joins these images to make a </a:t>
            </a:r>
            <a:b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</a:b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clear 3D picture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of the liver.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93790" y="398442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It helps find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tumors, injuries, or liver swelling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93790" y="457414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600" dirty="0">
                <a:solidFill>
                  <a:srgbClr val="091C53"/>
                </a:solidFill>
                <a:ea typeface="Instrument Sans Semi Bold" pitchFamily="34" charset="-122"/>
                <a:cs typeface="Instrument Sans Semi Bold" pitchFamily="34" charset="-120"/>
              </a:rPr>
              <a:t>How it feels:</a:t>
            </a:r>
            <a:endParaRPr lang="en-US" sz="3600" dirty="0"/>
          </a:p>
        </p:txBody>
      </p:sp>
      <p:sp>
        <p:nvSpPr>
          <p:cNvPr id="7" name="Text 5"/>
          <p:cNvSpPr/>
          <p:nvPr/>
        </p:nvSpPr>
        <p:spPr>
          <a:xfrm>
            <a:off x="793790" y="52262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You lie on a bed that goes inside a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big round scanner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93790" y="566844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You may get an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injection of contrast dye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to see the liver more clearly.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793790" y="647354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It usually takes about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10 to 15 minutes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793790" y="691574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It is painless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, but you need to stay very still.</a:t>
            </a:r>
            <a:endParaRPr lang="en-US" sz="24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9647" y="2158789"/>
            <a:ext cx="6244709" cy="34061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3537" y="13831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dirty="0">
                <a:solidFill>
                  <a:srgbClr val="091C53"/>
                </a:solidFill>
                <a:ea typeface="Instrument Sans Semi Bold" pitchFamily="34" charset="-122"/>
                <a:cs typeface="Instrument Sans Semi Bold" pitchFamily="34" charset="-120"/>
              </a:rPr>
              <a:t>What is an MRI Scan?</a:t>
            </a:r>
            <a:endParaRPr lang="en-US" sz="6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37" y="2545556"/>
            <a:ext cx="2350175" cy="145244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070525" y="25455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1E3063"/>
                </a:solidFill>
                <a:ea typeface="Instrument Sans Semi Bold" pitchFamily="34" charset="-122"/>
                <a:cs typeface="Instrument Sans Semi Bold" pitchFamily="34" charset="-120"/>
              </a:rPr>
              <a:t>MRI Technology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3070525" y="3035975"/>
            <a:ext cx="408610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An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MRI (Magnetic Resonance Imaging)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scan uses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strong magnets and radio waves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(not X-rays) to make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detailed pictures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of the liver.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3070524" y="4986576"/>
            <a:ext cx="42446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It shows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soft tissues, </a:t>
            </a:r>
            <a:b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</a:b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blood vessels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, and </a:t>
            </a:r>
            <a:b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</a:b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abnormal growths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more clearly than a CT in some cases.</a:t>
            </a:r>
            <a:endParaRPr lang="en-US" sz="24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106" y="2545555"/>
            <a:ext cx="2350175" cy="145244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24689" y="25455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dirty="0">
                <a:solidFill>
                  <a:srgbClr val="1E3063"/>
                </a:solidFill>
                <a:ea typeface="Instrument Sans Semi Bold" pitchFamily="34" charset="-122"/>
                <a:cs typeface="Instrument Sans Semi Bold" pitchFamily="34" charset="-120"/>
              </a:rPr>
              <a:t>The MRI Experience</a:t>
            </a:r>
            <a:endParaRPr lang="en-US" sz="3200" dirty="0"/>
          </a:p>
        </p:txBody>
      </p:sp>
      <p:sp>
        <p:nvSpPr>
          <p:cNvPr id="9" name="Text 5"/>
          <p:cNvSpPr/>
          <p:nvPr/>
        </p:nvSpPr>
        <p:spPr>
          <a:xfrm>
            <a:off x="9924689" y="3035975"/>
            <a:ext cx="42143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You lie on a bed that moves into a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long tube-like machine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9924688" y="3897868"/>
            <a:ext cx="48421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The machine makes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loud sounds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(earplugs or headphones are given</a:t>
            </a:r>
            <a:r>
              <a:rPr lang="en-US" sz="20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).</a:t>
            </a:r>
            <a:endParaRPr lang="en-US" sz="2400" dirty="0"/>
          </a:p>
        </p:txBody>
      </p:sp>
      <p:sp>
        <p:nvSpPr>
          <p:cNvPr id="11" name="Text 7"/>
          <p:cNvSpPr/>
          <p:nvPr/>
        </p:nvSpPr>
        <p:spPr>
          <a:xfrm>
            <a:off x="9924689" y="4759762"/>
            <a:ext cx="38027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You may get an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injection of contrast dye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2400" dirty="0"/>
          </a:p>
        </p:txBody>
      </p:sp>
      <p:sp>
        <p:nvSpPr>
          <p:cNvPr id="12" name="Text 8"/>
          <p:cNvSpPr/>
          <p:nvPr/>
        </p:nvSpPr>
        <p:spPr>
          <a:xfrm>
            <a:off x="9924689" y="5621655"/>
            <a:ext cx="38027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It takes about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30 to 45 minutes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2400" dirty="0"/>
          </a:p>
        </p:txBody>
      </p:sp>
      <p:sp>
        <p:nvSpPr>
          <p:cNvPr id="13" name="Text 9"/>
          <p:cNvSpPr/>
          <p:nvPr/>
        </p:nvSpPr>
        <p:spPr>
          <a:xfrm>
            <a:off x="9924689" y="6120646"/>
            <a:ext cx="38027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It is safe and painless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, but you must stay still.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4959"/>
            <a:ext cx="107187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091C53"/>
                </a:solidFill>
                <a:ea typeface="Instrument Sans Semi Bold" pitchFamily="34" charset="-122"/>
                <a:cs typeface="Instrument Sans Semi Bold" pitchFamily="34" charset="-120"/>
              </a:rPr>
              <a:t>Difference Between CT and MRI for Liver</a:t>
            </a:r>
            <a:endParaRPr lang="en-US" sz="4800" dirty="0"/>
          </a:p>
        </p:txBody>
      </p:sp>
      <p:sp>
        <p:nvSpPr>
          <p:cNvPr id="3" name="Shape 1"/>
          <p:cNvSpPr/>
          <p:nvPr/>
        </p:nvSpPr>
        <p:spPr>
          <a:xfrm>
            <a:off x="793790" y="2737366"/>
            <a:ext cx="13042821" cy="3917156"/>
          </a:xfrm>
          <a:prstGeom prst="roundRect">
            <a:avLst>
              <a:gd name="adj" fmla="val 521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2744986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9653" y="2888694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Feature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5077" y="2888694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CT Scan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9716691" y="2888694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MRI Scan</a:t>
            </a:r>
            <a:endParaRPr lang="en-US" sz="2400" dirty="0"/>
          </a:p>
        </p:txBody>
      </p:sp>
      <p:sp>
        <p:nvSpPr>
          <p:cNvPr id="8" name="Shape 6"/>
          <p:cNvSpPr/>
          <p:nvPr/>
        </p:nvSpPr>
        <p:spPr>
          <a:xfrm>
            <a:off x="801410" y="3395305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9653" y="3539014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Technology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375077" y="3539014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Uses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X-rays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9716691" y="3539014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Uses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magnets and radio waves</a:t>
            </a:r>
            <a:endParaRPr lang="en-US" sz="2400" dirty="0"/>
          </a:p>
        </p:txBody>
      </p:sp>
      <p:sp>
        <p:nvSpPr>
          <p:cNvPr id="12" name="Shape 10"/>
          <p:cNvSpPr/>
          <p:nvPr/>
        </p:nvSpPr>
        <p:spPr>
          <a:xfrm>
            <a:off x="801410" y="4045625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29653" y="418933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Time taken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5375077" y="4189333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10–15 minutes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9716691" y="418933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30–45 minutes</a:t>
            </a:r>
            <a:endParaRPr lang="en-US" sz="2400" dirty="0"/>
          </a:p>
        </p:txBody>
      </p:sp>
      <p:sp>
        <p:nvSpPr>
          <p:cNvPr id="16" name="Shape 14"/>
          <p:cNvSpPr/>
          <p:nvPr/>
        </p:nvSpPr>
        <p:spPr>
          <a:xfrm>
            <a:off x="801410" y="4695944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9653" y="483965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Detail level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5375077" y="4839653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Good for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basic liver problems</a:t>
            </a:r>
            <a:endParaRPr lang="en-US" sz="2400" dirty="0"/>
          </a:p>
        </p:txBody>
      </p:sp>
      <p:sp>
        <p:nvSpPr>
          <p:cNvPr id="19" name="Text 17"/>
          <p:cNvSpPr/>
          <p:nvPr/>
        </p:nvSpPr>
        <p:spPr>
          <a:xfrm>
            <a:off x="9716691" y="4839653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Better for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soft tissue and tumors</a:t>
            </a:r>
            <a:endParaRPr lang="en-US" sz="2400" dirty="0"/>
          </a:p>
        </p:txBody>
      </p:sp>
      <p:sp>
        <p:nvSpPr>
          <p:cNvPr id="20" name="Shape 18"/>
          <p:cNvSpPr/>
          <p:nvPr/>
        </p:nvSpPr>
        <p:spPr>
          <a:xfrm>
            <a:off x="801410" y="5346263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29653" y="5489972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Radiation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5375077" y="5489972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Yes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(low level)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9716691" y="5489972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No radiation</a:t>
            </a:r>
            <a:endParaRPr lang="en-US" sz="2400" dirty="0"/>
          </a:p>
        </p:txBody>
      </p:sp>
      <p:sp>
        <p:nvSpPr>
          <p:cNvPr id="24" name="Shape 22"/>
          <p:cNvSpPr/>
          <p:nvPr/>
        </p:nvSpPr>
        <p:spPr>
          <a:xfrm>
            <a:off x="801410" y="5996583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9653" y="6140291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Cost</a:t>
            </a:r>
            <a:endParaRPr lang="en-US" sz="2400" dirty="0"/>
          </a:p>
        </p:txBody>
      </p:sp>
      <p:sp>
        <p:nvSpPr>
          <p:cNvPr id="26" name="Text 24"/>
          <p:cNvSpPr/>
          <p:nvPr/>
        </p:nvSpPr>
        <p:spPr>
          <a:xfrm>
            <a:off x="5375077" y="6140291"/>
            <a:ext cx="38803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Usually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less costly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9716691" y="6140291"/>
            <a:ext cx="38841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Usually more costly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2347"/>
            <a:ext cx="61040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dirty="0">
                <a:solidFill>
                  <a:srgbClr val="091C53"/>
                </a:solidFill>
                <a:ea typeface="Instrument Sans Semi Bold" pitchFamily="34" charset="-122"/>
                <a:cs typeface="Instrument Sans Semi Bold" pitchFamily="34" charset="-120"/>
              </a:rPr>
              <a:t>Preparation and Safety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793790" y="195810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600" dirty="0">
                <a:solidFill>
                  <a:srgbClr val="091C53"/>
                </a:solidFill>
                <a:ea typeface="Instrument Sans Semi Bold" pitchFamily="34" charset="-122"/>
                <a:cs typeface="Instrument Sans Semi Bold" pitchFamily="34" charset="-120"/>
              </a:rPr>
              <a:t>Do I need to prepare?</a:t>
            </a:r>
            <a:endParaRPr lang="en-US" sz="3600" dirty="0"/>
          </a:p>
        </p:txBody>
      </p:sp>
      <p:sp>
        <p:nvSpPr>
          <p:cNvPr id="4" name="Shape 2"/>
          <p:cNvSpPr/>
          <p:nvPr/>
        </p:nvSpPr>
        <p:spPr>
          <a:xfrm>
            <a:off x="793790" y="263854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5" name="Text 3"/>
          <p:cNvSpPr/>
          <p:nvPr/>
        </p:nvSpPr>
        <p:spPr>
          <a:xfrm>
            <a:off x="1530906" y="2712244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You may be asked to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not eat or drink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for a few hours before the scan.</a:t>
            </a:r>
            <a:endParaRPr lang="en-US" sz="2400" dirty="0"/>
          </a:p>
        </p:txBody>
      </p:sp>
      <p:sp>
        <p:nvSpPr>
          <p:cNvPr id="6" name="Shape 4"/>
          <p:cNvSpPr/>
          <p:nvPr/>
        </p:nvSpPr>
        <p:spPr>
          <a:xfrm>
            <a:off x="793790" y="3891677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CEE6FD"/>
          </a:solidFill>
          <a:ln/>
        </p:spPr>
      </p:sp>
      <p:sp>
        <p:nvSpPr>
          <p:cNvPr id="7" name="Text 5"/>
          <p:cNvSpPr/>
          <p:nvPr/>
        </p:nvSpPr>
        <p:spPr>
          <a:xfrm>
            <a:off x="1530906" y="3965377"/>
            <a:ext cx="5507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Tell the doctor if you: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1530906" y="4532352"/>
            <a:ext cx="5507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Are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pregnant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1530906" y="4974550"/>
            <a:ext cx="5507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Have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kidney problems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1530906" y="5416748"/>
            <a:ext cx="55075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Have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metal implants or pacemakers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(MRI may not be allowed)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7599521" y="195810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600" dirty="0">
                <a:solidFill>
                  <a:srgbClr val="091C53"/>
                </a:solidFill>
                <a:ea typeface="Instrument Sans Semi Bold" pitchFamily="34" charset="-122"/>
                <a:cs typeface="Instrument Sans Semi Bold" pitchFamily="34" charset="-120"/>
              </a:rPr>
              <a:t>Is it safe?</a:t>
            </a:r>
            <a:endParaRPr lang="en-US" sz="360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638544"/>
            <a:ext cx="6244709" cy="3406140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7599521" y="62998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Yes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, both are safe when done under medical advice.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7599521" y="674203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MRI is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safer for long-term use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 because it does </a:t>
            </a:r>
            <a:r>
              <a:rPr lang="en-US" sz="2400" b="1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not use radiation</a:t>
            </a:r>
            <a:r>
              <a:rPr lang="en-US" sz="2400" dirty="0">
                <a:solidFill>
                  <a:srgbClr val="1E3063"/>
                </a:solidFill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426</Words>
  <Application>Microsoft Office PowerPoint</Application>
  <PresentationFormat>Custom</PresentationFormat>
  <Paragraphs>63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Instrument Sans Bold</vt:lpstr>
      <vt:lpstr>Instrument Sans Medium</vt:lpstr>
      <vt:lpstr>Arial</vt:lpstr>
      <vt:lpstr>Instrument Sans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Ramesh N</cp:lastModifiedBy>
  <cp:revision>15</cp:revision>
  <dcterms:created xsi:type="dcterms:W3CDTF">2025-06-23T12:09:46Z</dcterms:created>
  <dcterms:modified xsi:type="dcterms:W3CDTF">2025-06-24T03:01:39Z</dcterms:modified>
</cp:coreProperties>
</file>